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8" r:id="rId14"/>
    <p:sldId id="279" r:id="rId15"/>
    <p:sldId id="288" r:id="rId16"/>
    <p:sldId id="280" r:id="rId17"/>
    <p:sldId id="268" r:id="rId18"/>
    <p:sldId id="269" r:id="rId19"/>
    <p:sldId id="282" r:id="rId20"/>
    <p:sldId id="270" r:id="rId21"/>
    <p:sldId id="281" r:id="rId22"/>
    <p:sldId id="284" r:id="rId23"/>
    <p:sldId id="283" r:id="rId24"/>
    <p:sldId id="271" r:id="rId25"/>
    <p:sldId id="286" r:id="rId26"/>
    <p:sldId id="274" r:id="rId27"/>
    <p:sldId id="285" r:id="rId28"/>
    <p:sldId id="275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71"/>
  </p:normalViewPr>
  <p:slideViewPr>
    <p:cSldViewPr snapToGrid="0" snapToObjects="1">
      <p:cViewPr>
        <p:scale>
          <a:sx n="87" d="100"/>
          <a:sy n="87" d="100"/>
        </p:scale>
        <p:origin x="100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2.png>
</file>

<file path=ppt/media/image3.png>
</file>

<file path=ppt/media/image4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97833" y="2330027"/>
            <a:ext cx="7197726" cy="100401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Detection of spam emails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28159" y="5257929"/>
            <a:ext cx="7197726" cy="1405467"/>
          </a:xfrm>
        </p:spPr>
        <p:txBody>
          <a:bodyPr/>
          <a:lstStyle/>
          <a:p>
            <a:endParaRPr lang="en-US" dirty="0" smtClean="0"/>
          </a:p>
          <a:p>
            <a:r>
              <a:rPr lang="en-US" sz="2800" u="sng" dirty="0" smtClean="0"/>
              <a:t>Nadimpalli Ramana kumar varma</a:t>
            </a: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122502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2335435" cy="699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50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smtClean="0"/>
              <a:t>MISSING VALUE TREATMENT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There</a:t>
            </a:r>
            <a:r>
              <a:rPr lang="en-US" sz="3200" dirty="0" smtClean="0"/>
              <a:t> </a:t>
            </a:r>
            <a:r>
              <a:rPr lang="en-US" sz="3200" dirty="0" smtClean="0"/>
              <a:t>are no missing values in the given data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283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smtClean="0"/>
              <a:t>FEATURE ENGINEERING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FEATURES WITHOUT PCA.</a:t>
            </a:r>
          </a:p>
          <a:p>
            <a:r>
              <a:rPr lang="en-US" sz="2800" dirty="0" smtClean="0"/>
              <a:t>FEATURES WITH PCA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IMPORTANT </a:t>
            </a:r>
            <a:r>
              <a:rPr lang="en-US" sz="2800" dirty="0" smtClean="0"/>
              <a:t>FEATURES AFTER LASSO REGULARISATION.</a:t>
            </a:r>
          </a:p>
          <a:p>
            <a:r>
              <a:rPr lang="en-US" sz="2800" dirty="0" smtClean="0"/>
              <a:t>IMPORTANT FEATURES AFTER ELIMINATING NEAR ZERO VARIANCE </a:t>
            </a:r>
            <a:r>
              <a:rPr lang="en-US" sz="2800" dirty="0" smtClean="0"/>
              <a:t>FEATURES</a:t>
            </a:r>
            <a:endParaRPr lang="en-US" sz="2800" dirty="0"/>
          </a:p>
          <a:p>
            <a:r>
              <a:rPr lang="en-US" sz="2800" dirty="0" smtClean="0"/>
              <a:t>FEATURES WITH SVD.</a:t>
            </a:r>
          </a:p>
        </p:txBody>
      </p:sp>
    </p:spTree>
    <p:extLst>
      <p:ext uri="{BB962C8B-B14F-4D97-AF65-F5344CB8AC3E}">
        <p14:creationId xmlns:p14="http://schemas.microsoft.com/office/powerpoint/2010/main" val="847572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smtClean="0"/>
              <a:t>PRINCIPAL COMPONENT ANALYSIS.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735" y="2142067"/>
            <a:ext cx="12550878" cy="364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After PCA  52 variables which constitute 98 percent of the cumulative proportion are considered.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2722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u="sng" dirty="0"/>
              <a:t>IMPORTANT FEATURES AFTER LASSO REGULARISATION.</a:t>
            </a:r>
            <a:br>
              <a:rPr lang="en-US" u="sng" dirty="0"/>
            </a:b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 smtClean="0"/>
              <a:t>FEATURES X0.25 AND X0.29 ARE REMOVED AFTER LASSO REGULARISATION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9891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u="sng" dirty="0"/>
              <a:t>IMPORTANT FEATURES </a:t>
            </a:r>
            <a:r>
              <a:rPr lang="en-US" u="sng" dirty="0" smtClean="0"/>
              <a:t>AFTER OUTLIER DETECTION AND </a:t>
            </a:r>
            <a:r>
              <a:rPr lang="en-US" u="sng" dirty="0"/>
              <a:t>LASSO REGULARISATION.</a:t>
            </a:r>
            <a:br>
              <a:rPr lang="en-US" u="sng" dirty="0"/>
            </a:b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11009670" cy="3649133"/>
          </a:xfrm>
        </p:spPr>
        <p:txBody>
          <a:bodyPr>
            <a:normAutofit/>
          </a:bodyPr>
          <a:lstStyle/>
          <a:p>
            <a:pPr algn="ctr"/>
            <a:r>
              <a:rPr lang="en-US" sz="2400" dirty="0" smtClean="0"/>
              <a:t>FEATURES X0.19, X0.23 AND X0.9 ARE REMOVED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47381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smtClean="0"/>
              <a:t>SINGULAR VECTOR DECOMPOSITION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232" y="2142067"/>
            <a:ext cx="11710219" cy="364913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 smtClean="0"/>
              <a:t>AN ORTHOGONAL MATRIX WITH 51 FEATURES IS GENERATED AND MACHINE LEARNING ALGORITHMS ARE APPLIED ON THE MATRIX.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56135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smtClean="0"/>
              <a:t>IMPORTANT TEST METRICS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SPECIFICITY SHOULD BE HIGH SINCE MARKING A GOOD EMAIL AS SPAM IS HIGHLY INTOLERABLE</a:t>
            </a:r>
            <a:r>
              <a:rPr lang="en-US" sz="2800" dirty="0" smtClean="0"/>
              <a:t>.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887960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smtClean="0"/>
              <a:t>List of machine learning algorithms used.</a:t>
            </a:r>
            <a:br>
              <a:rPr lang="en-US" u="sng" dirty="0" smtClean="0"/>
            </a:b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endParaRPr lang="en-US" sz="9600" dirty="0" smtClean="0"/>
          </a:p>
          <a:p>
            <a:r>
              <a:rPr lang="en-US" sz="9600" dirty="0" smtClean="0"/>
              <a:t>LOGISTIC REGRESSION MODEL.</a:t>
            </a:r>
          </a:p>
          <a:p>
            <a:r>
              <a:rPr lang="en-US" sz="9600" dirty="0" smtClean="0"/>
              <a:t>SUPPORT VECTOR MACHINE-LINEAR AND NON LINEAR.</a:t>
            </a:r>
          </a:p>
          <a:p>
            <a:r>
              <a:rPr lang="en-US" sz="9600" dirty="0" smtClean="0"/>
              <a:t>RANDOM FOREST</a:t>
            </a:r>
          </a:p>
          <a:p>
            <a:r>
              <a:rPr lang="en-US" sz="9600" dirty="0" smtClean="0"/>
              <a:t>KNN </a:t>
            </a:r>
            <a:r>
              <a:rPr lang="en-US" sz="9600" dirty="0" smtClean="0"/>
              <a:t>CLASSIFIER</a:t>
            </a:r>
          </a:p>
          <a:p>
            <a:r>
              <a:rPr lang="en-US" sz="9600" dirty="0" smtClean="0"/>
              <a:t>ANN</a:t>
            </a:r>
            <a:endParaRPr lang="en-US" sz="9600" dirty="0" smtClean="0"/>
          </a:p>
          <a:p>
            <a:r>
              <a:rPr lang="en-US" sz="9600" dirty="0" smtClean="0"/>
              <a:t>GBM</a:t>
            </a:r>
          </a:p>
          <a:p>
            <a:r>
              <a:rPr lang="en-US" sz="9600" dirty="0" smtClean="0"/>
              <a:t>CART</a:t>
            </a:r>
          </a:p>
          <a:p>
            <a:r>
              <a:rPr lang="en-US" sz="9600" dirty="0" smtClean="0"/>
              <a:t>BAGGING</a:t>
            </a:r>
          </a:p>
          <a:p>
            <a:r>
              <a:rPr lang="en-US" sz="9600" dirty="0" smtClean="0"/>
              <a:t>C 5.0</a:t>
            </a:r>
          </a:p>
          <a:p>
            <a:r>
              <a:rPr lang="en-US" sz="9600" dirty="0" smtClean="0"/>
              <a:t>ENSEMBLES</a:t>
            </a:r>
            <a:r>
              <a:rPr lang="en-US" sz="9600" dirty="0" smtClean="0"/>
              <a:t>.</a:t>
            </a:r>
          </a:p>
          <a:p>
            <a:r>
              <a:rPr lang="en-US" sz="9600" dirty="0" smtClean="0"/>
              <a:t>XGBOOST</a:t>
            </a:r>
            <a:endParaRPr lang="en-US" sz="9600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134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821" y="-250722"/>
            <a:ext cx="10131425" cy="1456267"/>
          </a:xfrm>
        </p:spPr>
        <p:txBody>
          <a:bodyPr/>
          <a:lstStyle/>
          <a:p>
            <a:pPr algn="ctr"/>
            <a:r>
              <a:rPr lang="en-US" u="sng" dirty="0" smtClean="0"/>
              <a:t>List of ENSEMBLES USED.</a:t>
            </a:r>
            <a:endParaRPr lang="en-US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39213" y="740971"/>
            <a:ext cx="5692520" cy="5785190"/>
          </a:xfrm>
        </p:spPr>
        <p:txBody>
          <a:bodyPr>
            <a:normAutofit fontScale="40000" lnSpcReduction="20000"/>
          </a:bodyPr>
          <a:lstStyle/>
          <a:p>
            <a:endParaRPr lang="en-US" sz="2300" dirty="0" smtClean="0"/>
          </a:p>
          <a:p>
            <a:endParaRPr lang="en-US" sz="2300" dirty="0"/>
          </a:p>
          <a:p>
            <a:endParaRPr lang="en-US" sz="2300" dirty="0" smtClean="0"/>
          </a:p>
          <a:p>
            <a:r>
              <a:rPr lang="en-US" sz="6000" dirty="0" smtClean="0"/>
              <a:t>Ensemble </a:t>
            </a:r>
            <a:r>
              <a:rPr lang="en-US" sz="6000" dirty="0"/>
              <a:t>- stacking(SVM on top</a:t>
            </a:r>
            <a:r>
              <a:rPr lang="en-US" sz="6000" dirty="0" smtClean="0"/>
              <a:t>)                                                               </a:t>
            </a:r>
          </a:p>
          <a:p>
            <a:r>
              <a:rPr lang="en-US" sz="6000" dirty="0"/>
              <a:t>Ensemble - stacking(GLM on top</a:t>
            </a:r>
            <a:r>
              <a:rPr lang="en-US" sz="6000" dirty="0" smtClean="0"/>
              <a:t>)</a:t>
            </a:r>
          </a:p>
          <a:p>
            <a:r>
              <a:rPr lang="en-US" sz="6000" dirty="0" smtClean="0"/>
              <a:t>Majority  Voting With GBM,KNN,CART</a:t>
            </a:r>
          </a:p>
          <a:p>
            <a:r>
              <a:rPr lang="en-US" sz="6000" dirty="0"/>
              <a:t>Majority  Voting With </a:t>
            </a:r>
            <a:r>
              <a:rPr lang="en-US" sz="6000" dirty="0" smtClean="0"/>
              <a:t>GBM,KNN,ANN </a:t>
            </a:r>
          </a:p>
          <a:p>
            <a:r>
              <a:rPr lang="en-US" sz="6000" dirty="0"/>
              <a:t>Majority  Voting With </a:t>
            </a:r>
            <a:r>
              <a:rPr lang="en-US" sz="6000" dirty="0" smtClean="0"/>
              <a:t>SVM,KNN,ANN </a:t>
            </a:r>
          </a:p>
          <a:p>
            <a:r>
              <a:rPr lang="en-US" sz="6000" dirty="0"/>
              <a:t>Majority  Voting With</a:t>
            </a:r>
            <a:r>
              <a:rPr lang="en-US" sz="6000" dirty="0" smtClean="0"/>
              <a:t> C5,KNN,ANN</a:t>
            </a:r>
          </a:p>
          <a:p>
            <a:r>
              <a:rPr lang="en-US" sz="6000" dirty="0"/>
              <a:t>Majority  Voting With </a:t>
            </a:r>
            <a:r>
              <a:rPr lang="en-US" sz="6000" dirty="0" smtClean="0"/>
              <a:t>C5,KNN,XGBOOST </a:t>
            </a:r>
          </a:p>
          <a:p>
            <a:r>
              <a:rPr lang="en-US" sz="6000" dirty="0"/>
              <a:t>Majority  Voting With </a:t>
            </a:r>
            <a:r>
              <a:rPr lang="en-US" sz="6000" dirty="0" smtClean="0"/>
              <a:t>BAGGING,KNN,SVM </a:t>
            </a:r>
          </a:p>
          <a:p>
            <a:r>
              <a:rPr lang="en-US" sz="6000" dirty="0"/>
              <a:t>Majority  Voting With BAGGING,KNN,CART</a:t>
            </a:r>
          </a:p>
          <a:p>
            <a:r>
              <a:rPr lang="en-US" sz="6000" dirty="0"/>
              <a:t>Majority  Voting With C5,KNN,SVM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8" name="Content Placeholder 4"/>
          <p:cNvSpPr txBox="1">
            <a:spLocks/>
          </p:cNvSpPr>
          <p:nvPr/>
        </p:nvSpPr>
        <p:spPr>
          <a:xfrm>
            <a:off x="6334077" y="1245967"/>
            <a:ext cx="6005408" cy="4856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sz="2300" dirty="0" smtClean="0"/>
          </a:p>
          <a:p>
            <a:endParaRPr lang="en-US" sz="2300" dirty="0" smtClean="0"/>
          </a:p>
          <a:p>
            <a:endParaRPr lang="en-US" sz="2300" dirty="0" smtClean="0"/>
          </a:p>
          <a:p>
            <a:r>
              <a:rPr lang="en-US" sz="9600" dirty="0"/>
              <a:t>B</a:t>
            </a:r>
            <a:r>
              <a:rPr lang="en-US" sz="9600" dirty="0" smtClean="0"/>
              <a:t>agging</a:t>
            </a:r>
            <a:endParaRPr lang="en-US" sz="9600" dirty="0"/>
          </a:p>
          <a:p>
            <a:r>
              <a:rPr lang="en-US" sz="9600" dirty="0"/>
              <a:t>GBM</a:t>
            </a:r>
          </a:p>
          <a:p>
            <a:r>
              <a:rPr lang="en-US" sz="9600" dirty="0"/>
              <a:t>Random Forest</a:t>
            </a:r>
          </a:p>
          <a:p>
            <a:r>
              <a:rPr lang="en-US" sz="9600" dirty="0" smtClean="0"/>
              <a:t>Ensemble </a:t>
            </a:r>
            <a:r>
              <a:rPr lang="en-US" sz="9600" dirty="0"/>
              <a:t>- stacking(ANN on top of weak learners)</a:t>
            </a:r>
          </a:p>
          <a:p>
            <a:r>
              <a:rPr lang="en-US" sz="9600" dirty="0"/>
              <a:t>Ensemble - stacking(ANN on top)</a:t>
            </a:r>
          </a:p>
          <a:p>
            <a:r>
              <a:rPr lang="en-US" sz="9600" dirty="0"/>
              <a:t>majority voting in neural networks hyper tuning</a:t>
            </a:r>
          </a:p>
          <a:p>
            <a:r>
              <a:rPr lang="en-US" sz="9600" dirty="0"/>
              <a:t>GBM on ANN</a:t>
            </a:r>
          </a:p>
          <a:p>
            <a:r>
              <a:rPr lang="en-US" sz="9600" dirty="0"/>
              <a:t>RF on </a:t>
            </a:r>
            <a:r>
              <a:rPr lang="en-US" sz="9600" dirty="0" smtClean="0"/>
              <a:t>ANN</a:t>
            </a:r>
          </a:p>
          <a:p>
            <a:r>
              <a:rPr lang="en-US" sz="9600" dirty="0" smtClean="0"/>
              <a:t>XG boost.</a:t>
            </a:r>
            <a:endParaRPr lang="en-US" sz="9600" dirty="0"/>
          </a:p>
          <a:p>
            <a:endParaRPr lang="en-US" sz="1500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11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u="sng" dirty="0" smtClean="0"/>
              <a:t>Domain understanding</a:t>
            </a:r>
            <a:r>
              <a:rPr lang="en-US" dirty="0" smtClean="0"/>
              <a:t>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11289889" cy="3649133"/>
          </a:xfrm>
        </p:spPr>
        <p:txBody>
          <a:bodyPr/>
          <a:lstStyle/>
          <a:p>
            <a:r>
              <a:rPr lang="en-US" sz="2800" b="1" u="sng" dirty="0" smtClean="0"/>
              <a:t>ANONYMITY</a:t>
            </a:r>
            <a:r>
              <a:rPr lang="en-US" sz="2800" b="1" dirty="0" smtClean="0"/>
              <a:t>:</a:t>
            </a:r>
            <a:r>
              <a:rPr lang="en-US" sz="2800" dirty="0"/>
              <a:t> </a:t>
            </a:r>
            <a:r>
              <a:rPr lang="en-US" sz="2800" dirty="0" smtClean="0"/>
              <a:t>     The </a:t>
            </a:r>
            <a:r>
              <a:rPr lang="en-US" sz="2800" dirty="0"/>
              <a:t>address and identity of the sender are </a:t>
            </a:r>
            <a:r>
              <a:rPr lang="en-US" sz="2800" dirty="0" smtClean="0"/>
              <a:t>concealed</a:t>
            </a:r>
          </a:p>
          <a:p>
            <a:r>
              <a:rPr lang="en-US" sz="2800" b="1" u="sng" dirty="0" smtClean="0"/>
              <a:t>MASS MAILING</a:t>
            </a:r>
            <a:r>
              <a:rPr lang="en-US" sz="2800" b="1" dirty="0" smtClean="0"/>
              <a:t>:</a:t>
            </a:r>
            <a:r>
              <a:rPr lang="en-US" sz="2800" dirty="0"/>
              <a:t> The email is sent to large groups of people</a:t>
            </a:r>
          </a:p>
          <a:p>
            <a:r>
              <a:rPr lang="en-US" sz="2800" b="1" u="sng" dirty="0" smtClean="0"/>
              <a:t>UNSOLICITED</a:t>
            </a:r>
            <a:r>
              <a:rPr lang="en-US" sz="2800" b="1" dirty="0" smtClean="0"/>
              <a:t>:    </a:t>
            </a:r>
            <a:r>
              <a:rPr lang="en-US" sz="2800" dirty="0"/>
              <a:t> The email is not requested by the recipients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784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761" y="0"/>
            <a:ext cx="10131425" cy="1456267"/>
          </a:xfrm>
        </p:spPr>
        <p:txBody>
          <a:bodyPr/>
          <a:lstStyle/>
          <a:p>
            <a:pPr algn="ctr"/>
            <a:r>
              <a:rPr lang="en-US" u="sng" dirty="0" smtClean="0"/>
              <a:t>LIST OF LIBRARIES USED IN R PROGRAMMING</a:t>
            </a:r>
            <a:br>
              <a:rPr lang="en-US" u="sng" dirty="0" smtClean="0"/>
            </a:b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0575" y="1622324"/>
            <a:ext cx="10131425" cy="3753240"/>
          </a:xfrm>
        </p:spPr>
        <p:txBody>
          <a:bodyPr numCol="3">
            <a:noAutofit/>
          </a:bodyPr>
          <a:lstStyle/>
          <a:p>
            <a:pPr marL="0" indent="0" algn="ctr">
              <a:buNone/>
            </a:pPr>
            <a:r>
              <a:rPr lang="en-US" sz="3200" dirty="0" smtClean="0"/>
              <a:t>caret</a:t>
            </a:r>
          </a:p>
          <a:p>
            <a:pPr marL="0" indent="0" algn="ctr">
              <a:buNone/>
            </a:pPr>
            <a:r>
              <a:rPr lang="en-US" sz="3200" dirty="0" smtClean="0"/>
              <a:t>MASS</a:t>
            </a:r>
          </a:p>
          <a:p>
            <a:pPr marL="0" indent="0" algn="ctr">
              <a:buNone/>
            </a:pPr>
            <a:r>
              <a:rPr lang="en-US" sz="3200" dirty="0" smtClean="0"/>
              <a:t>ROCR</a:t>
            </a:r>
          </a:p>
          <a:p>
            <a:pPr marL="0" indent="0" algn="ctr">
              <a:buNone/>
            </a:pPr>
            <a:r>
              <a:rPr lang="en-US" sz="3200" dirty="0" smtClean="0"/>
              <a:t>gplots</a:t>
            </a:r>
          </a:p>
          <a:p>
            <a:pPr marL="0" indent="0" algn="ctr">
              <a:buNone/>
            </a:pPr>
            <a:r>
              <a:rPr lang="en-US" sz="3200" dirty="0"/>
              <a:t>e</a:t>
            </a:r>
            <a:r>
              <a:rPr lang="en-US" sz="3200" dirty="0" smtClean="0"/>
              <a:t>1071</a:t>
            </a:r>
          </a:p>
          <a:p>
            <a:pPr marL="0" indent="0" algn="ctr">
              <a:buNone/>
            </a:pPr>
            <a:r>
              <a:rPr lang="en-US" sz="3200" dirty="0" smtClean="0"/>
              <a:t>gbm</a:t>
            </a:r>
          </a:p>
          <a:p>
            <a:pPr marL="0" indent="0" algn="ctr">
              <a:buNone/>
            </a:pPr>
            <a:r>
              <a:rPr lang="en-US" sz="3200" dirty="0"/>
              <a:t> </a:t>
            </a:r>
            <a:r>
              <a:rPr lang="en-US" sz="3200" dirty="0" smtClean="0"/>
              <a:t>rpart</a:t>
            </a:r>
          </a:p>
          <a:p>
            <a:pPr marL="0" indent="0" algn="ctr">
              <a:buNone/>
            </a:pPr>
            <a:r>
              <a:rPr lang="en-US" sz="3200" dirty="0" smtClean="0"/>
              <a:t>Ipred</a:t>
            </a:r>
          </a:p>
          <a:p>
            <a:pPr marL="0" indent="0" algn="ctr">
              <a:buNone/>
            </a:pPr>
            <a:r>
              <a:rPr lang="en-US" sz="3200" dirty="0" smtClean="0"/>
              <a:t> C50</a:t>
            </a:r>
          </a:p>
          <a:p>
            <a:pPr marL="0" indent="0" algn="ctr">
              <a:buNone/>
            </a:pPr>
            <a:r>
              <a:rPr lang="en-US" sz="3200" dirty="0"/>
              <a:t>mxnet</a:t>
            </a:r>
          </a:p>
          <a:p>
            <a:pPr marL="0" indent="0" algn="ctr">
              <a:buNone/>
            </a:pPr>
            <a:r>
              <a:rPr lang="en-US" sz="3200" dirty="0"/>
              <a:t>      </a:t>
            </a:r>
            <a:r>
              <a:rPr lang="en-US" sz="3200" dirty="0" smtClean="0"/>
              <a:t>    randomForest</a:t>
            </a: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doMC</a:t>
            </a:r>
          </a:p>
          <a:p>
            <a:pPr marL="0" indent="0" algn="ctr">
              <a:buNone/>
            </a:pPr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endParaRPr lang="en-US" sz="3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896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smtClean="0"/>
              <a:t>OUTLIERS TREATMENT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11009670" cy="364913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USED MAHALANOBIS DEPTH OF POINTS WITH RESPECT TO MULTIVARIATE DATASET.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047927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-358588"/>
            <a:ext cx="10131425" cy="1761067"/>
          </a:xfrm>
        </p:spPr>
        <p:txBody>
          <a:bodyPr/>
          <a:lstStyle/>
          <a:p>
            <a:pPr algn="ctr"/>
            <a:r>
              <a:rPr lang="en-US" u="sng" dirty="0" smtClean="0"/>
              <a:t>TEST METRICS</a:t>
            </a:r>
            <a:r>
              <a:rPr lang="en-US" u="sng" dirty="0" smtClean="0"/>
              <a:t> after lasso regularization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AutoShape 2" descr="ARMA 2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8888318"/>
              </p:ext>
            </p:extLst>
          </p:nvPr>
        </p:nvGraphicFramePr>
        <p:xfrm>
          <a:off x="766917" y="1054350"/>
          <a:ext cx="10050307" cy="505148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59044"/>
                <a:gridCol w="1887794"/>
                <a:gridCol w="1946787"/>
                <a:gridCol w="2056682"/>
              </a:tblGrid>
              <a:tr h="124689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ACCURACY </a:t>
                      </a:r>
                    </a:p>
                    <a:p>
                      <a:pPr algn="ctr"/>
                      <a:r>
                        <a:rPr lang="en-US" dirty="0" smtClean="0"/>
                        <a:t>(TRAIN)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ACCURACY </a:t>
                      </a:r>
                    </a:p>
                    <a:p>
                      <a:pPr algn="ctr"/>
                      <a:r>
                        <a:rPr lang="en-US" dirty="0" smtClean="0"/>
                        <a:t>(TEST)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SPECIFICITY</a:t>
                      </a:r>
                      <a:endParaRPr lang="en-US" dirty="0"/>
                    </a:p>
                  </a:txBody>
                  <a:tcPr anchor="ctr"/>
                </a:tc>
              </a:tr>
              <a:tr h="896117">
                <a:tc>
                  <a:txBody>
                    <a:bodyPr/>
                    <a:lstStyle/>
                    <a:p>
                      <a:pPr algn="ctr" fontAlgn="b"/>
                      <a:r>
                        <a:rPr lang="nb-NO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Bagging</a:t>
                      </a:r>
                      <a:endParaRPr lang="nb-NO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95.75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93.47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96.17</a:t>
                      </a:r>
                      <a:endParaRPr lang="en-US" dirty="0"/>
                    </a:p>
                  </a:txBody>
                  <a:tcPr anchor="ctr"/>
                </a:tc>
              </a:tr>
              <a:tr h="10061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Majority</a:t>
                      </a:r>
                      <a:r>
                        <a:rPr lang="en-US" sz="2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voting with </a:t>
                      </a:r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C5,KNN,ANN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96.43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93.98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96.53</a:t>
                      </a:r>
                      <a:endParaRPr lang="en-US" dirty="0"/>
                    </a:p>
                  </a:txBody>
                  <a:tcPr anchor="ctr"/>
                </a:tc>
              </a:tr>
              <a:tr h="8961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ANN on top of weak learners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95.9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91.81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97.39</a:t>
                      </a:r>
                      <a:endParaRPr lang="en-US" dirty="0"/>
                    </a:p>
                  </a:txBody>
                  <a:tcPr anchor="ctr"/>
                </a:tc>
              </a:tr>
              <a:tr h="10061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Majority 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voting in neural networks hypertuning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97.92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94.92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96.77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973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-358588"/>
            <a:ext cx="10131425" cy="1761067"/>
          </a:xfrm>
        </p:spPr>
        <p:txBody>
          <a:bodyPr/>
          <a:lstStyle/>
          <a:p>
            <a:pPr algn="ctr"/>
            <a:r>
              <a:rPr lang="en-US" u="sng" dirty="0" smtClean="0"/>
              <a:t>TEST METRICS</a:t>
            </a:r>
            <a:r>
              <a:rPr lang="en-US" u="sng" dirty="0" smtClean="0"/>
              <a:t> AFTER SVD</a:t>
            </a:r>
            <a:endParaRPr lang="en-US" u="sng" dirty="0"/>
          </a:p>
        </p:txBody>
      </p:sp>
      <p:sp>
        <p:nvSpPr>
          <p:cNvPr id="4" name="AutoShape 2" descr="ARMA 2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4251283"/>
              </p:ext>
            </p:extLst>
          </p:nvPr>
        </p:nvGraphicFramePr>
        <p:xfrm>
          <a:off x="766917" y="1260828"/>
          <a:ext cx="10050307" cy="472701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59044"/>
                <a:gridCol w="1887794"/>
                <a:gridCol w="1946787"/>
                <a:gridCol w="2056682"/>
              </a:tblGrid>
              <a:tr h="145702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ACCURACY </a:t>
                      </a:r>
                    </a:p>
                    <a:p>
                      <a:pPr algn="ctr"/>
                      <a:r>
                        <a:rPr lang="en-US" dirty="0" smtClean="0"/>
                        <a:t>(TRAIN)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ACCURACY </a:t>
                      </a:r>
                    </a:p>
                    <a:p>
                      <a:pPr algn="ctr"/>
                      <a:r>
                        <a:rPr lang="en-US" dirty="0" smtClean="0"/>
                        <a:t>(TEST)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SPECIFICITY</a:t>
                      </a:r>
                      <a:endParaRPr lang="en-US" dirty="0"/>
                    </a:p>
                  </a:txBody>
                  <a:tcPr anchor="ctr"/>
                </a:tc>
              </a:tr>
              <a:tr h="1047129">
                <a:tc>
                  <a:txBody>
                    <a:bodyPr/>
                    <a:lstStyle/>
                    <a:p>
                      <a:pPr algn="ctr" fontAlgn="b"/>
                      <a:r>
                        <a:rPr lang="nb-NO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Random</a:t>
                      </a:r>
                      <a:r>
                        <a:rPr lang="nb-NO" sz="2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Forest</a:t>
                      </a:r>
                      <a:endParaRPr lang="nb-NO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99.94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91.88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94.58</a:t>
                      </a:r>
                      <a:endParaRPr lang="en-US" dirty="0"/>
                    </a:p>
                  </a:txBody>
                  <a:tcPr anchor="ctr"/>
                </a:tc>
              </a:tr>
              <a:tr h="10471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XG Boost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96.8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91.44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94.22</a:t>
                      </a:r>
                      <a:endParaRPr lang="en-US" dirty="0"/>
                    </a:p>
                  </a:txBody>
                  <a:tcPr anchor="ctr"/>
                </a:tc>
              </a:tr>
              <a:tr h="11757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Majority 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voting in neural networks hypertuning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98.39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92.31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94.69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114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-358588"/>
            <a:ext cx="10131425" cy="1761067"/>
          </a:xfrm>
        </p:spPr>
        <p:txBody>
          <a:bodyPr/>
          <a:lstStyle/>
          <a:p>
            <a:pPr algn="ctr"/>
            <a:r>
              <a:rPr lang="en-US" u="sng" dirty="0" smtClean="0"/>
              <a:t>TEST METRICS</a:t>
            </a:r>
            <a:r>
              <a:rPr lang="en-US" u="sng" dirty="0" smtClean="0"/>
              <a:t> </a:t>
            </a:r>
            <a:r>
              <a:rPr lang="en-US" u="sng" dirty="0"/>
              <a:t>after outlier detection and lasso </a:t>
            </a:r>
            <a:r>
              <a:rPr lang="en-US" u="sng" dirty="0" smtClean="0"/>
              <a:t>reg.</a:t>
            </a:r>
            <a:endParaRPr lang="en-US" u="sng" dirty="0"/>
          </a:p>
        </p:txBody>
      </p:sp>
      <p:sp>
        <p:nvSpPr>
          <p:cNvPr id="4" name="AutoShape 2" descr="ARMA 2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2812896"/>
              </p:ext>
            </p:extLst>
          </p:nvPr>
        </p:nvGraphicFramePr>
        <p:xfrm>
          <a:off x="766917" y="1069099"/>
          <a:ext cx="10050307" cy="559617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59044"/>
                <a:gridCol w="1887794"/>
                <a:gridCol w="1946787"/>
                <a:gridCol w="2056682"/>
              </a:tblGrid>
              <a:tr h="65715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ACCURACY </a:t>
                      </a:r>
                    </a:p>
                    <a:p>
                      <a:pPr algn="ctr"/>
                      <a:r>
                        <a:rPr lang="en-US" dirty="0" smtClean="0"/>
                        <a:t>(TRAIN)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ACCURACY </a:t>
                      </a:r>
                    </a:p>
                    <a:p>
                      <a:pPr algn="ctr"/>
                      <a:r>
                        <a:rPr lang="en-US" dirty="0" smtClean="0"/>
                        <a:t>(TEST)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SPECIFICITY</a:t>
                      </a:r>
                      <a:endParaRPr lang="en-US" dirty="0"/>
                    </a:p>
                  </a:txBody>
                  <a:tcPr anchor="ctr"/>
                </a:tc>
              </a:tr>
              <a:tr h="657159">
                <a:tc>
                  <a:txBody>
                    <a:bodyPr/>
                    <a:lstStyle/>
                    <a:p>
                      <a:pPr algn="ctr" fontAlgn="b"/>
                      <a:r>
                        <a:rPr lang="nb-N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 5.0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99.88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96.45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96.77</a:t>
                      </a:r>
                      <a:endParaRPr lang="en-US" dirty="0"/>
                    </a:p>
                  </a:txBody>
                  <a:tcPr anchor="ctr"/>
                </a:tc>
              </a:tr>
              <a:tr h="6571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Majority Voting With 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GBM,KNN,CART         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95.9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93.04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97.25</a:t>
                      </a:r>
                      <a:endParaRPr lang="en-US" dirty="0"/>
                    </a:p>
                  </a:txBody>
                  <a:tcPr anchor="ctr"/>
                </a:tc>
              </a:tr>
              <a:tr h="6571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Majority</a:t>
                      </a:r>
                      <a:r>
                        <a:rPr lang="en-US" sz="2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voting with </a:t>
                      </a:r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GBM,KNN,ANN         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96.15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94.42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97.13</a:t>
                      </a:r>
                      <a:endParaRPr lang="en-US" dirty="0"/>
                    </a:p>
                  </a:txBody>
                  <a:tcPr anchor="ctr"/>
                </a:tc>
              </a:tr>
              <a:tr h="6571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Majority voting with C5,KNN,ANN         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96.55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94.92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98.21</a:t>
                      </a:r>
                      <a:endParaRPr lang="en-US" dirty="0"/>
                    </a:p>
                  </a:txBody>
                  <a:tcPr anchor="ctr"/>
                </a:tc>
              </a:tr>
              <a:tr h="798815">
                <a:tc>
                  <a:txBody>
                    <a:bodyPr/>
                    <a:lstStyle/>
                    <a:p>
                      <a:pPr marL="0" marR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Majority</a:t>
                      </a:r>
                      <a:r>
                        <a:rPr lang="en-US" sz="2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voting with </a:t>
                      </a:r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C5,KNN,SVM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97.45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95.29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97.73</a:t>
                      </a:r>
                      <a:endParaRPr lang="en-US" dirty="0"/>
                    </a:p>
                  </a:txBody>
                  <a:tcPr anchor="ctr"/>
                </a:tc>
              </a:tr>
              <a:tr h="3883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Majority 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voting in neural networks hypertuning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97.61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95.87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97.25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733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37652"/>
            <a:ext cx="10131425" cy="1456267"/>
          </a:xfrm>
        </p:spPr>
        <p:txBody>
          <a:bodyPr/>
          <a:lstStyle/>
          <a:p>
            <a:pPr algn="ctr"/>
            <a:r>
              <a:rPr lang="en-US" u="sng" dirty="0" smtClean="0"/>
              <a:t>WEAK ALGORITHMS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KNN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CART</a:t>
            </a:r>
          </a:p>
        </p:txBody>
      </p:sp>
    </p:spTree>
    <p:extLst>
      <p:ext uri="{BB962C8B-B14F-4D97-AF65-F5344CB8AC3E}">
        <p14:creationId xmlns:p14="http://schemas.microsoft.com/office/powerpoint/2010/main" val="12346282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807" y="3824"/>
            <a:ext cx="10131425" cy="1456267"/>
          </a:xfrm>
        </p:spPr>
        <p:txBody>
          <a:bodyPr/>
          <a:lstStyle/>
          <a:p>
            <a:pPr algn="ctr"/>
            <a:r>
              <a:rPr lang="en-US" u="sng" dirty="0" smtClean="0"/>
              <a:t>BEST </a:t>
            </a:r>
            <a:r>
              <a:rPr lang="en-US" u="sng" dirty="0" smtClean="0"/>
              <a:t>GENERALISED ALGORITHMS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956073"/>
            <a:ext cx="11828206" cy="433111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                                           LOGISTIC REGRESSION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                                           LINEAR SUPPORT VECTOR MACHINE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8360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pPr algn="ctr"/>
            <a:r>
              <a:rPr lang="en-US" u="sng" dirty="0"/>
              <a:t>BEST </a:t>
            </a:r>
            <a:r>
              <a:rPr lang="en-US" u="sng" dirty="0" smtClean="0"/>
              <a:t>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                             C5.0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                             Majority voting in ANN.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Majority voting in C5 , KNN and SVM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129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569" y="1684867"/>
            <a:ext cx="10131425" cy="3649133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THANK YOU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6243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smtClean="0"/>
              <a:t>HOW to detect spam </a:t>
            </a:r>
            <a:r>
              <a:rPr lang="en-US" u="sng" dirty="0" smtClean="0"/>
              <a:t>emails ?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Based on the frequency of certain words and the capital letters occurring in the spam emails we will be able to detect whether the email is spam.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34929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smtClean="0"/>
              <a:t>The most common EXAMPLES OF spam words </a:t>
            </a:r>
            <a:endParaRPr lang="en-US" u="sng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8812" y="2175669"/>
            <a:ext cx="7645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71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2086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US" u="sng" dirty="0" smtClean="0"/>
              <a:t>DATA EXPLORATION AND PRE-PROCESSING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Variable Identification</a:t>
            </a:r>
          </a:p>
          <a:p>
            <a:r>
              <a:rPr lang="en-US" sz="2800" dirty="0"/>
              <a:t>Univariate Analysis</a:t>
            </a:r>
          </a:p>
          <a:p>
            <a:r>
              <a:rPr lang="en-US" sz="2800" dirty="0"/>
              <a:t>Bi-variate Analysis</a:t>
            </a:r>
          </a:p>
          <a:p>
            <a:r>
              <a:rPr lang="en-US" sz="2800" dirty="0"/>
              <a:t>Missing values treatment</a:t>
            </a:r>
          </a:p>
          <a:p>
            <a:r>
              <a:rPr lang="en-US" sz="2800" dirty="0"/>
              <a:t>Outlier treatment</a:t>
            </a:r>
          </a:p>
          <a:p>
            <a:r>
              <a:rPr lang="en-US" sz="2800" dirty="0" smtClean="0"/>
              <a:t>Feature engineering</a:t>
            </a:r>
          </a:p>
          <a:p>
            <a:r>
              <a:rPr lang="en-US" sz="2800" dirty="0" smtClean="0"/>
              <a:t>Standardize the data.</a:t>
            </a:r>
            <a:r>
              <a:rPr lang="en-US" sz="2800" dirty="0"/>
              <a:t/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067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325821"/>
            <a:ext cx="10131425" cy="1456267"/>
          </a:xfrm>
        </p:spPr>
        <p:txBody>
          <a:bodyPr/>
          <a:lstStyle/>
          <a:p>
            <a:pPr algn="ctr"/>
            <a:r>
              <a:rPr lang="en-US" u="sng" dirty="0" smtClean="0"/>
              <a:t>Variable identification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474839"/>
            <a:ext cx="10131425" cy="458674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u="sng" dirty="0" smtClean="0"/>
              <a:t>PREDICTOR VARIABLE</a:t>
            </a:r>
          </a:p>
          <a:p>
            <a:pPr marL="0" indent="0" algn="ctr">
              <a:buNone/>
            </a:pPr>
            <a:r>
              <a:rPr lang="en-US" sz="2400" dirty="0" smtClean="0"/>
              <a:t>There </a:t>
            </a:r>
            <a:r>
              <a:rPr lang="en-US" sz="2400" dirty="0" smtClean="0"/>
              <a:t>are </a:t>
            </a:r>
            <a:r>
              <a:rPr lang="en-US" sz="2400" dirty="0" smtClean="0"/>
              <a:t>57</a:t>
            </a:r>
            <a:r>
              <a:rPr lang="en-US" sz="2400" dirty="0" smtClean="0"/>
              <a:t> </a:t>
            </a:r>
            <a:r>
              <a:rPr lang="en-US" sz="2400" dirty="0" smtClean="0"/>
              <a:t>continuous attributes which represent the percentage </a:t>
            </a:r>
            <a:r>
              <a:rPr lang="en-US" sz="2400" dirty="0"/>
              <a:t>of words in the e-mail that match </a:t>
            </a:r>
            <a:r>
              <a:rPr lang="en-US" sz="2400" dirty="0" smtClean="0"/>
              <a:t>WORD and the uninterrupted lengths of capital letters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                                                                </a:t>
            </a:r>
            <a:r>
              <a:rPr lang="en-US" sz="2400" u="sng" dirty="0" smtClean="0"/>
              <a:t>TARGET VARIABLES.</a:t>
            </a:r>
          </a:p>
          <a:p>
            <a:pPr marL="0" indent="0">
              <a:buNone/>
            </a:pPr>
            <a:r>
              <a:rPr lang="en-US" sz="2400" dirty="0" smtClean="0"/>
              <a:t>                              There </a:t>
            </a:r>
            <a:r>
              <a:rPr lang="en-US" sz="2400" dirty="0" smtClean="0"/>
              <a:t>is one class attribute whether the email is spam .</a:t>
            </a:r>
          </a:p>
        </p:txBody>
      </p:sp>
    </p:spTree>
    <p:extLst>
      <p:ext uri="{BB962C8B-B14F-4D97-AF65-F5344CB8AC3E}">
        <p14:creationId xmlns:p14="http://schemas.microsoft.com/office/powerpoint/2010/main" val="2136073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484179" y="331076"/>
            <a:ext cx="5722883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PROPORTION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OF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CLASS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227257"/>
            <a:ext cx="10131425" cy="45719"/>
          </a:xfrm>
        </p:spPr>
        <p:txBody>
          <a:bodyPr>
            <a:normAutofit fontScale="250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2300155" cy="691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6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923" y="0"/>
            <a:ext cx="10131425" cy="1456267"/>
          </a:xfrm>
        </p:spPr>
        <p:txBody>
          <a:bodyPr/>
          <a:lstStyle/>
          <a:p>
            <a:pPr algn="ctr"/>
            <a:r>
              <a:rPr lang="en-US" u="sng" dirty="0"/>
              <a:t>Univariate Analysis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170" y="728133"/>
            <a:ext cx="7917998" cy="614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878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307" y="-343084"/>
            <a:ext cx="10131425" cy="1456267"/>
          </a:xfrm>
        </p:spPr>
        <p:txBody>
          <a:bodyPr/>
          <a:lstStyle/>
          <a:p>
            <a:pPr algn="ctr"/>
            <a:r>
              <a:rPr lang="en-US" u="sng" dirty="0" smtClean="0"/>
              <a:t>MULTIVARIATE ANALYSIS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1664"/>
            <a:ext cx="12191999" cy="607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506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1778</TotalTime>
  <Words>580</Words>
  <Application>Microsoft Macintosh PowerPoint</Application>
  <PresentationFormat>Widescreen</PresentationFormat>
  <Paragraphs>198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Calibri</vt:lpstr>
      <vt:lpstr>Calibri Light</vt:lpstr>
      <vt:lpstr>Arial</vt:lpstr>
      <vt:lpstr>Celestial</vt:lpstr>
      <vt:lpstr>Detection of spam emails</vt:lpstr>
      <vt:lpstr>Domain understanding. </vt:lpstr>
      <vt:lpstr>HOW to detect spam emails ?</vt:lpstr>
      <vt:lpstr>The most common EXAMPLES OF spam words </vt:lpstr>
      <vt:lpstr>DATA EXPLORATION AND PRE-PROCESSING</vt:lpstr>
      <vt:lpstr>Variable identification</vt:lpstr>
      <vt:lpstr>PowerPoint Presentation</vt:lpstr>
      <vt:lpstr>Univariate Analysis </vt:lpstr>
      <vt:lpstr>MULTIVARIATE ANALYSIS</vt:lpstr>
      <vt:lpstr>PowerPoint Presentation</vt:lpstr>
      <vt:lpstr>MISSING VALUE TREATMENT</vt:lpstr>
      <vt:lpstr>FEATURE ENGINEERING</vt:lpstr>
      <vt:lpstr>PRINCIPAL COMPONENT ANALYSIS.</vt:lpstr>
      <vt:lpstr>IMPORTANT FEATURES AFTER LASSO REGULARISATION. </vt:lpstr>
      <vt:lpstr>IMPORTANT FEATURES AFTER OUTLIER DETECTION AND LASSO REGULARISATION. </vt:lpstr>
      <vt:lpstr>SINGULAR VECTOR DECOMPOSITION</vt:lpstr>
      <vt:lpstr>IMPORTANT TEST METRICS</vt:lpstr>
      <vt:lpstr>List of machine learning algorithms used. </vt:lpstr>
      <vt:lpstr>List of ENSEMBLES USED.</vt:lpstr>
      <vt:lpstr>LIST OF LIBRARIES USED IN R PROGRAMMING </vt:lpstr>
      <vt:lpstr>OUTLIERS TREATMENT</vt:lpstr>
      <vt:lpstr>TEST METRICS after lasso regularization.</vt:lpstr>
      <vt:lpstr>TEST METRICS AFTER SVD</vt:lpstr>
      <vt:lpstr>TEST METRICS after outlier detection and lasso reg.</vt:lpstr>
      <vt:lpstr>WEAK ALGORITHMS</vt:lpstr>
      <vt:lpstr>BEST GENERALISED ALGORITHMS </vt:lpstr>
      <vt:lpstr>BEST ALGORITHMS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spamdata</dc:title>
  <dc:creator>Microsoft Office User</dc:creator>
  <cp:lastModifiedBy>Microsoft Office User</cp:lastModifiedBy>
  <cp:revision>102</cp:revision>
  <dcterms:created xsi:type="dcterms:W3CDTF">2017-10-02T11:09:12Z</dcterms:created>
  <dcterms:modified xsi:type="dcterms:W3CDTF">2017-11-01T02:53:04Z</dcterms:modified>
</cp:coreProperties>
</file>

<file path=docProps/thumbnail.jpeg>
</file>